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59" r:id="rId5"/>
    <p:sldId id="260" r:id="rId6"/>
    <p:sldId id="261" r:id="rId7"/>
    <p:sldId id="263" r:id="rId8"/>
    <p:sldId id="266" r:id="rId9"/>
    <p:sldId id="267" r:id="rId10"/>
    <p:sldId id="268" r:id="rId11"/>
    <p:sldId id="270" r:id="rId12"/>
    <p:sldId id="271" r:id="rId13"/>
    <p:sldId id="275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73" r:id="rId22"/>
    <p:sldId id="274" r:id="rId2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4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41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149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1297"/>
            <a:ext cx="8421007" cy="1325563"/>
          </a:xfrm>
        </p:spPr>
        <p:txBody>
          <a:bodyPr/>
          <a:lstStyle>
            <a:lvl1pPr>
              <a:defRPr sz="4000"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33514"/>
            <a:ext cx="78867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29B578D7-20B5-4766-A86B-C6BBB2F417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44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304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81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5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64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50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44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75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41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倒立振子の安定化制御</a:t>
            </a:r>
            <a:r>
              <a:rPr kumimoji="1" lang="en-US" altLang="ja-JP" dirty="0" smtClean="0"/>
              <a:t>(</a:t>
            </a:r>
            <a:r>
              <a:rPr kumimoji="1" lang="en-US" altLang="ja-JP" dirty="0" err="1" smtClean="0"/>
              <a:t>実験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九州工業大学</a:t>
            </a:r>
            <a:endParaRPr kumimoji="1" lang="en-US" altLang="ja-JP" dirty="0" smtClean="0"/>
          </a:p>
          <a:p>
            <a:r>
              <a:rPr lang="ja-JP" altLang="en-US" dirty="0" smtClean="0"/>
              <a:t>古賀研究室</a:t>
            </a:r>
            <a:endParaRPr lang="en-US" altLang="ja-JP" dirty="0" smtClean="0"/>
          </a:p>
          <a:p>
            <a:r>
              <a:rPr kumimoji="1" lang="ja-JP" altLang="en-US" dirty="0" smtClean="0"/>
              <a:t>前田 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" y="2159021"/>
            <a:ext cx="6960413" cy="4475865"/>
          </a:xfrm>
          <a:prstGeom prst="rect">
            <a:avLst/>
          </a:prstGeom>
        </p:spPr>
      </p:pic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00" y="976935"/>
            <a:ext cx="5600000" cy="1314286"/>
          </a:xfrm>
        </p:spPr>
      </p:pic>
    </p:spTree>
    <p:extLst>
      <p:ext uri="{BB962C8B-B14F-4D97-AF65-F5344CB8AC3E}">
        <p14:creationId xmlns:p14="http://schemas.microsoft.com/office/powerpoint/2010/main" val="419641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00" y="976935"/>
            <a:ext cx="5600000" cy="1314286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74" y="2291221"/>
            <a:ext cx="6448349" cy="45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2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サンプリング周期による比較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58" y="925727"/>
            <a:ext cx="3021178" cy="910388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2" y="1836115"/>
            <a:ext cx="7105150" cy="49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サンプリング周期による比較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58" y="925727"/>
            <a:ext cx="3021178" cy="910388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15" y="1762962"/>
            <a:ext cx="6980793" cy="48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1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91996" y="2774497"/>
            <a:ext cx="8421007" cy="1325563"/>
          </a:xfrm>
        </p:spPr>
        <p:txBody>
          <a:bodyPr/>
          <a:lstStyle/>
          <a:p>
            <a:r>
              <a:rPr lang="ja-JP" altLang="en-US" dirty="0" smtClean="0"/>
              <a:t>パラメータによる実測値の差異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508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重み行列による比較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44" y="997902"/>
            <a:ext cx="4519683" cy="1380347"/>
          </a:xfrm>
          <a:prstGeom prst="rect">
            <a:avLst/>
          </a:prstGeom>
        </p:spPr>
      </p:pic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5" y="2323465"/>
            <a:ext cx="6328105" cy="4429673"/>
          </a:xfrm>
        </p:spPr>
      </p:pic>
    </p:spTree>
    <p:extLst>
      <p:ext uri="{BB962C8B-B14F-4D97-AF65-F5344CB8AC3E}">
        <p14:creationId xmlns:p14="http://schemas.microsoft.com/office/powerpoint/2010/main" val="16906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重み行列による比較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53" y="974995"/>
            <a:ext cx="4433010" cy="1346023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91" y="2231136"/>
            <a:ext cx="6489628" cy="45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54" y="976935"/>
            <a:ext cx="5228646" cy="1314286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76" y="2287829"/>
            <a:ext cx="6528816" cy="45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4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00" y="976935"/>
            <a:ext cx="5600000" cy="1314286"/>
          </a:xfr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2302497"/>
            <a:ext cx="6506870" cy="455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サンプリング周期による比較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58" y="925727"/>
            <a:ext cx="3021178" cy="910388"/>
          </a:xfr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57" y="1836114"/>
            <a:ext cx="6894576" cy="48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5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Outline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物理パラメータ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M</a:t>
            </a:r>
            <a:r>
              <a:rPr kumimoji="1" lang="en-US" altLang="ja-JP" dirty="0" err="1" smtClean="0"/>
              <a:t>とfの検証</a:t>
            </a:r>
            <a:r>
              <a:rPr kumimoji="1" lang="en-US" altLang="ja-JP" dirty="0" smtClean="0"/>
              <a:t>(</a:t>
            </a:r>
            <a:r>
              <a:rPr kumimoji="1" lang="en-US" altLang="ja-JP" dirty="0" err="1" smtClean="0"/>
              <a:t>ステップ応答</a:t>
            </a:r>
            <a:r>
              <a:rPr kumimoji="1" lang="en-US" altLang="ja-JP" dirty="0" smtClean="0"/>
              <a:t>, </a:t>
            </a:r>
            <a:r>
              <a:rPr kumimoji="1" lang="en-US" altLang="ja-JP" dirty="0" err="1" smtClean="0"/>
              <a:t>フィードバック</a:t>
            </a:r>
            <a:r>
              <a:rPr kumimoji="1" lang="en-US" altLang="ja-JP" dirty="0" smtClean="0"/>
              <a:t>)</a:t>
            </a:r>
          </a:p>
          <a:p>
            <a:r>
              <a:rPr lang="en-US" altLang="ja-JP" dirty="0" err="1" smtClean="0"/>
              <a:t>Jとcの検証</a:t>
            </a:r>
            <a:endParaRPr lang="en-US" altLang="ja-JP" dirty="0" smtClean="0"/>
          </a:p>
          <a:p>
            <a:r>
              <a:rPr lang="ja-JP" altLang="en-US" dirty="0" smtClean="0"/>
              <a:t>目標値変更のシミュレーション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en-US" altLang="ja-JP" dirty="0" smtClean="0"/>
              <a:t>(</a:t>
            </a:r>
            <a:r>
              <a:rPr lang="ja-JP" altLang="en-US" dirty="0" smtClean="0"/>
              <a:t>重み行列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オブザーバの極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サンプリング周期</a:t>
            </a:r>
            <a:r>
              <a:rPr lang="en-US" altLang="ja-JP" dirty="0" smtClean="0"/>
              <a:t>)</a:t>
            </a:r>
            <a:endParaRPr lang="en-US" altLang="ja-JP" dirty="0" smtClean="0"/>
          </a:p>
          <a:p>
            <a:r>
              <a:rPr lang="ja-JP" altLang="en-US" dirty="0" smtClean="0"/>
              <a:t>パラメータによる実測値の差異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(</a:t>
            </a:r>
            <a:r>
              <a:rPr lang="ja-JP" altLang="en-US" dirty="0" smtClean="0"/>
              <a:t>重み行列</a:t>
            </a:r>
            <a:r>
              <a:rPr lang="en-US" altLang="ja-JP" dirty="0"/>
              <a:t>, </a:t>
            </a:r>
            <a:r>
              <a:rPr lang="ja-JP" altLang="en-US" dirty="0"/>
              <a:t>オブザーバの極</a:t>
            </a:r>
            <a:r>
              <a:rPr lang="en-US" altLang="ja-JP" dirty="0"/>
              <a:t>, </a:t>
            </a:r>
            <a:r>
              <a:rPr lang="ja-JP" altLang="en-US" dirty="0"/>
              <a:t>サンプリング周期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  <a:p>
            <a:r>
              <a:rPr lang="ja-JP" altLang="en-US" dirty="0" smtClean="0"/>
              <a:t>振り上げ制御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74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サンプリング周期による比較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58" y="925727"/>
            <a:ext cx="3021178" cy="910388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13" y="1784908"/>
            <a:ext cx="7048196" cy="49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目標値変更の様子</a:t>
            </a:r>
            <a:endParaRPr kumimoji="1" lang="ja-JP" altLang="en-US" dirty="0"/>
          </a:p>
        </p:txBody>
      </p:sp>
      <p:pic>
        <p:nvPicPr>
          <p:cNvPr id="4" name="re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447" y="1038493"/>
            <a:ext cx="8426107" cy="5635373"/>
          </a:xfrm>
        </p:spPr>
      </p:pic>
    </p:spTree>
    <p:extLst>
      <p:ext uri="{BB962C8B-B14F-4D97-AF65-F5344CB8AC3E}">
        <p14:creationId xmlns:p14="http://schemas.microsoft.com/office/powerpoint/2010/main" val="355943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振り上げ制御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10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決定した物理パラメータ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コンテンツ プレースホルダー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9215447"/>
                  </p:ext>
                </p:extLst>
              </p:nvPr>
            </p:nvGraphicFramePr>
            <p:xfrm>
              <a:off x="197509" y="1433510"/>
              <a:ext cx="3986784" cy="50623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3392">
                      <a:extLst>
                        <a:ext uri="{9D8B030D-6E8A-4147-A177-3AD203B41FA5}">
                          <a16:colId xmlns:a16="http://schemas.microsoft.com/office/drawing/2014/main" val="3960796819"/>
                        </a:ext>
                      </a:extLst>
                    </a:gridCol>
                    <a:gridCol w="1993392">
                      <a:extLst>
                        <a:ext uri="{9D8B030D-6E8A-4147-A177-3AD203B41FA5}">
                          <a16:colId xmlns:a16="http://schemas.microsoft.com/office/drawing/2014/main" val="6568724"/>
                        </a:ext>
                      </a:extLst>
                    </a:gridCol>
                  </a:tblGrid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m[kg]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0.038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3425342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l[m]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0.12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664810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M[kg]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941333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f[kg/s]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9.67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9929239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J[kg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ja-JP" sz="3600" dirty="0" smtClean="0"/>
                            <a:t>]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3.90E-4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65408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コンテンツ プレースホルダー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9215447"/>
                  </p:ext>
                </p:extLst>
              </p:nvPr>
            </p:nvGraphicFramePr>
            <p:xfrm>
              <a:off x="197509" y="1433510"/>
              <a:ext cx="3986784" cy="50623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3392">
                      <a:extLst>
                        <a:ext uri="{9D8B030D-6E8A-4147-A177-3AD203B41FA5}">
                          <a16:colId xmlns:a16="http://schemas.microsoft.com/office/drawing/2014/main" val="3960796819"/>
                        </a:ext>
                      </a:extLst>
                    </a:gridCol>
                    <a:gridCol w="1993392">
                      <a:extLst>
                        <a:ext uri="{9D8B030D-6E8A-4147-A177-3AD203B41FA5}">
                          <a16:colId xmlns:a16="http://schemas.microsoft.com/office/drawing/2014/main" val="6568724"/>
                        </a:ext>
                      </a:extLst>
                    </a:gridCol>
                  </a:tblGrid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m[kg]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0.038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3425342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l[m]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0.12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664810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M[kg]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941333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f[kg/s]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9.67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9929239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305" t="-409639" r="-100915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3.90E-4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6540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3764875"/>
                  </p:ext>
                </p:extLst>
              </p:nvPr>
            </p:nvGraphicFramePr>
            <p:xfrm>
              <a:off x="4286707" y="1425924"/>
              <a:ext cx="4703674" cy="50623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1837">
                      <a:extLst>
                        <a:ext uri="{9D8B030D-6E8A-4147-A177-3AD203B41FA5}">
                          <a16:colId xmlns:a16="http://schemas.microsoft.com/office/drawing/2014/main" val="4100468776"/>
                        </a:ext>
                      </a:extLst>
                    </a:gridCol>
                    <a:gridCol w="2351837">
                      <a:extLst>
                        <a:ext uri="{9D8B030D-6E8A-4147-A177-3AD203B41FA5}">
                          <a16:colId xmlns:a16="http://schemas.microsoft.com/office/drawing/2014/main" val="1922534489"/>
                        </a:ext>
                      </a:extLst>
                    </a:gridCol>
                  </a:tblGrid>
                  <a:tr h="102135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c[kg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1" lang="en-US" altLang="ja-JP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/s]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9.82E-5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6407309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a[N/V]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0.49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023963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en-US" altLang="ja-JP" sz="3600" i="0" dirty="0" smtClean="0"/>
                            <a:t>[V/m]</a:t>
                          </a:r>
                          <a:endParaRPr kumimoji="1" lang="ja-JP" altLang="en-US" sz="36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811872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en-US" altLang="ja-JP" sz="3600" i="0" dirty="0" smtClean="0"/>
                            <a:t>[V/m]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8693373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g[m/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ja-JP" sz="3600" dirty="0" smtClean="0"/>
                            <a:t>]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9.80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0011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3764875"/>
                  </p:ext>
                </p:extLst>
              </p:nvPr>
            </p:nvGraphicFramePr>
            <p:xfrm>
              <a:off x="4286707" y="1425924"/>
              <a:ext cx="4703674" cy="50623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1837">
                      <a:extLst>
                        <a:ext uri="{9D8B030D-6E8A-4147-A177-3AD203B41FA5}">
                          <a16:colId xmlns:a16="http://schemas.microsoft.com/office/drawing/2014/main" val="4100468776"/>
                        </a:ext>
                      </a:extLst>
                    </a:gridCol>
                    <a:gridCol w="2351837">
                      <a:extLst>
                        <a:ext uri="{9D8B030D-6E8A-4147-A177-3AD203B41FA5}">
                          <a16:colId xmlns:a16="http://schemas.microsoft.com/office/drawing/2014/main" val="1922534489"/>
                        </a:ext>
                      </a:extLst>
                    </a:gridCol>
                  </a:tblGrid>
                  <a:tr h="102135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59" t="-8929" r="-101036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9.82E-5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6407309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a[N/V]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0.49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023963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59" t="-210241" r="-101036" b="-2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811872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59" t="-310241" r="-101036" b="-1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8693373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59" t="-410241" r="-101036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9.80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0011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3040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ja-JP" altLang="en-US" dirty="0" smtClean="0"/>
                  <a:t>と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ja-JP" altLang="en-US" dirty="0" smtClean="0"/>
                  <a:t>の検証</a:t>
                </a:r>
                <a:r>
                  <a:rPr kumimoji="1" lang="en-US" altLang="ja-JP" dirty="0" smtClean="0"/>
                  <a:t>(</a:t>
                </a:r>
                <a:r>
                  <a:rPr kumimoji="1" lang="en-US" altLang="ja-JP" dirty="0" err="1" smtClean="0"/>
                  <a:t>ステップ応答</a:t>
                </a:r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33" y="5930171"/>
            <a:ext cx="4933333" cy="352381"/>
          </a:xfrm>
          <a:prstGeom prst="rect">
            <a:avLst/>
          </a:prstGeom>
        </p:spPr>
      </p:pic>
      <p:pic>
        <p:nvPicPr>
          <p:cNvPr id="17" name="コンテンツ プレースホルダー 1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12" y="1120550"/>
            <a:ext cx="6942125" cy="4695627"/>
          </a:xfrm>
        </p:spPr>
      </p:pic>
    </p:spTree>
    <p:extLst>
      <p:ext uri="{BB962C8B-B14F-4D97-AF65-F5344CB8AC3E}">
        <p14:creationId xmlns:p14="http://schemas.microsoft.com/office/powerpoint/2010/main" val="36562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ja-JP" altLang="en-US" dirty="0"/>
                  <a:t>と</a:t>
                </a:r>
                <a14:m>
                  <m:oMath xmlns:m="http://schemas.openxmlformats.org/officeDocument/2006/math">
                    <m:r>
                      <a:rPr lang="en-US" altLang="ja-JP" b="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/>
                  <a:t>の検証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フィードバック</a:t>
                </a:r>
                <a:r>
                  <a:rPr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05" y="5791183"/>
            <a:ext cx="3276190" cy="352381"/>
          </a:xfrm>
          <a:prstGeom prst="rect">
            <a:avLst/>
          </a:prstGeom>
        </p:spPr>
      </p:pic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1253687"/>
            <a:ext cx="6576365" cy="4352544"/>
          </a:xfrm>
        </p:spPr>
      </p:pic>
    </p:spTree>
    <p:extLst>
      <p:ext uri="{BB962C8B-B14F-4D97-AF65-F5344CB8AC3E}">
        <p14:creationId xmlns:p14="http://schemas.microsoft.com/office/powerpoint/2010/main" val="5923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ja-JP" altLang="en-US" dirty="0" smtClean="0"/>
                  <a:t>の検証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76" y="5937487"/>
            <a:ext cx="4819048" cy="352381"/>
          </a:xfrm>
          <a:prstGeom prst="rect">
            <a:avLst/>
          </a:prstGeom>
        </p:spPr>
      </p:pic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81" y="1110308"/>
            <a:ext cx="6956757" cy="4651045"/>
          </a:xfrm>
        </p:spPr>
      </p:pic>
    </p:spTree>
    <p:extLst>
      <p:ext uri="{BB962C8B-B14F-4D97-AF65-F5344CB8AC3E}">
        <p14:creationId xmlns:p14="http://schemas.microsoft.com/office/powerpoint/2010/main" val="93257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シミュレーション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シミュレーション使用したパラメータ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4" y="2096429"/>
            <a:ext cx="8237372" cy="186046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05333" y="4587155"/>
            <a:ext cx="722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基準とする</a:t>
            </a:r>
            <a:r>
              <a:rPr lang="ja-JP" altLang="en-US" dirty="0" smtClean="0"/>
              <a:t>パラメータはパターン</a:t>
            </a:r>
            <a:r>
              <a:rPr lang="en-US" altLang="ja-JP" dirty="0" smtClean="0"/>
              <a:t>1</a:t>
            </a:r>
            <a:r>
              <a:rPr lang="ja-JP" altLang="en-US" dirty="0" smtClean="0"/>
              <a:t>の</a:t>
            </a:r>
            <a:r>
              <a:rPr lang="en-US" altLang="ja-JP" dirty="0" smtClean="0"/>
              <a:t>,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33" y="5213194"/>
            <a:ext cx="8333333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重み行列による比較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7" y="2378249"/>
            <a:ext cx="7395665" cy="4318301"/>
          </a:xfr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70" y="997902"/>
            <a:ext cx="4942857" cy="13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重み行列による比較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02" y="974995"/>
            <a:ext cx="4783662" cy="1373184"/>
          </a:xfr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7" y="2300557"/>
            <a:ext cx="7029907" cy="43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1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</TotalTime>
  <Words>230</Words>
  <Application>Microsoft Office PowerPoint</Application>
  <PresentationFormat>画面に合わせる (4:3)</PresentationFormat>
  <Paragraphs>55</Paragraphs>
  <Slides>22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游ゴシック</vt:lpstr>
      <vt:lpstr>游ゴシック Light</vt:lpstr>
      <vt:lpstr>Arial</vt:lpstr>
      <vt:lpstr>Calibri</vt:lpstr>
      <vt:lpstr>Calibri Light</vt:lpstr>
      <vt:lpstr>Cambria Math</vt:lpstr>
      <vt:lpstr>Office テーマ</vt:lpstr>
      <vt:lpstr>倒立振子の安定化制御(実験)</vt:lpstr>
      <vt:lpstr>Outline</vt:lpstr>
      <vt:lpstr>決定した物理パラメータ</vt:lpstr>
      <vt:lpstr>Mとfの検証(ステップ応答)</vt:lpstr>
      <vt:lpstr>Mとfの検証(フィードバック)</vt:lpstr>
      <vt:lpstr>Jとcの検証</vt:lpstr>
      <vt:lpstr>シミュレーション</vt:lpstr>
      <vt:lpstr>重み行列による比較(r)</vt:lpstr>
      <vt:lpstr>重み行列による比較(theta)</vt:lpstr>
      <vt:lpstr>オブザーバの極による比較(r)</vt:lpstr>
      <vt:lpstr>オブザーバの極による比較(theta)</vt:lpstr>
      <vt:lpstr>サンプリング周期による比較(r)</vt:lpstr>
      <vt:lpstr>サンプリング周期による比較(theta)</vt:lpstr>
      <vt:lpstr>パラメータによる実測値の差異</vt:lpstr>
      <vt:lpstr>重み行列による比較(r)</vt:lpstr>
      <vt:lpstr>重み行列による比較(theta)</vt:lpstr>
      <vt:lpstr>オブザーバの極による比較(r)</vt:lpstr>
      <vt:lpstr>オブザーバの極による比較(theta)</vt:lpstr>
      <vt:lpstr>サンプリング周期による比較(r)</vt:lpstr>
      <vt:lpstr>サンプリング周期による比較(theta)</vt:lpstr>
      <vt:lpstr>目標値変更の様子</vt:lpstr>
      <vt:lpstr>振り上げ制御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倒立振子の安定化制御(実験)</dc:title>
  <dc:creator>maeda</dc:creator>
  <cp:lastModifiedBy>maeda</cp:lastModifiedBy>
  <cp:revision>67</cp:revision>
  <dcterms:created xsi:type="dcterms:W3CDTF">2017-07-24T13:49:05Z</dcterms:created>
  <dcterms:modified xsi:type="dcterms:W3CDTF">2017-07-25T15:32:12Z</dcterms:modified>
</cp:coreProperties>
</file>